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Lazord Mono" charset="1" panose="00000500000000000000"/>
      <p:regular r:id="rId14"/>
    </p:embeddedFont>
    <p:embeddedFont>
      <p:font typeface="Roca One Ultra-Bold" charset="1" panose="00000A00000000000000"/>
      <p:regular r:id="rId15"/>
    </p:embeddedFont>
    <p:embeddedFont>
      <p:font typeface="Lazord Mono Bold" charset="1" panose="00000800000000000000"/>
      <p:regular r:id="rId16"/>
    </p:embeddedFont>
    <p:embeddedFont>
      <p:font typeface="Canva Sans Bold" charset="1" panose="020B0803030501040103"/>
      <p:regular r:id="rId17"/>
    </p:embeddedFont>
    <p:embeddedFont>
      <p:font typeface="Canva Sans" charset="1" panose="020B0503030501040103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A89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6635222">
            <a:off x="2967957" y="2399233"/>
            <a:ext cx="15177650" cy="5488534"/>
          </a:xfrm>
          <a:custGeom>
            <a:avLst/>
            <a:gdLst/>
            <a:ahLst/>
            <a:cxnLst/>
            <a:rect r="r" b="b" t="t" l="l"/>
            <a:pathLst>
              <a:path h="5488534" w="15177650">
                <a:moveTo>
                  <a:pt x="15177650" y="0"/>
                </a:moveTo>
                <a:lnTo>
                  <a:pt x="0" y="0"/>
                </a:lnTo>
                <a:lnTo>
                  <a:pt x="0" y="5488534"/>
                </a:lnTo>
                <a:lnTo>
                  <a:pt x="15177650" y="5488534"/>
                </a:lnTo>
                <a:lnTo>
                  <a:pt x="15177650" y="0"/>
                </a:lnTo>
                <a:close/>
              </a:path>
            </a:pathLst>
          </a:custGeom>
          <a:blipFill>
            <a:blip r:embed="rId2"/>
            <a:stretch>
              <a:fillRect l="0" t="-3551" r="0" b="-2158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70983" y="1954455"/>
            <a:ext cx="7886187" cy="4749900"/>
            <a:chOff x="0" y="0"/>
            <a:chExt cx="10514916" cy="6333201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5849331"/>
              <a:ext cx="10514916" cy="483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>
                  <a:solidFill>
                    <a:srgbClr val="FFFFFF"/>
                  </a:solidFill>
                  <a:latin typeface="Lazord Mono"/>
                  <a:ea typeface="Lazord Mono"/>
                  <a:cs typeface="Lazord Mono"/>
                  <a:sym typeface="Lazord Mono"/>
                </a:rPr>
                <a:t>Aya mohamed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917371"/>
              <a:ext cx="10514916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 b="true">
                  <a:solidFill>
                    <a:srgbClr val="FFFFFF"/>
                  </a:solidFill>
                  <a:latin typeface="Roca One Ultra-Bold"/>
                  <a:ea typeface="Roca One Ultra-Bold"/>
                  <a:cs typeface="Roca One Ultra-Bold"/>
                  <a:sym typeface="Roca One Ultra-Bold"/>
                </a:rPr>
                <a:t>using Regression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04775"/>
              <a:ext cx="10514916" cy="4568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3200"/>
                </a:lnSpc>
              </a:pPr>
              <a:r>
                <a:rPr lang="en-US" sz="12000" b="true">
                  <a:solidFill>
                    <a:srgbClr val="FFFFFF"/>
                  </a:solidFill>
                  <a:latin typeface="Roca One Ultra-Bold"/>
                  <a:ea typeface="Roca One Ultra-Bold"/>
                  <a:cs typeface="Roca One Ultra-Bold"/>
                  <a:sym typeface="Roca One Ultra-Bold"/>
                </a:rPr>
                <a:t>Car Price</a:t>
              </a:r>
            </a:p>
            <a:p>
              <a:pPr algn="l">
                <a:lnSpc>
                  <a:spcPts val="13200"/>
                </a:lnSpc>
              </a:pPr>
              <a:r>
                <a:rPr lang="en-US" sz="12000" b="true">
                  <a:solidFill>
                    <a:srgbClr val="FFFFFF"/>
                  </a:solidFill>
                  <a:latin typeface="Roca One Ultra-Bold"/>
                  <a:ea typeface="Roca One Ultra-Bold"/>
                  <a:cs typeface="Roca One Ultra-Bold"/>
                  <a:sym typeface="Roca One Ultra-Bold"/>
                </a:rPr>
                <a:t>Prediction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-10686231">
            <a:off x="8400771" y="-1251047"/>
            <a:ext cx="10299311" cy="14330675"/>
          </a:xfrm>
          <a:custGeom>
            <a:avLst/>
            <a:gdLst/>
            <a:ahLst/>
            <a:cxnLst/>
            <a:rect r="r" b="b" t="t" l="l"/>
            <a:pathLst>
              <a:path h="14330675" w="10299311">
                <a:moveTo>
                  <a:pt x="0" y="0"/>
                </a:moveTo>
                <a:lnTo>
                  <a:pt x="10299311" y="0"/>
                </a:lnTo>
                <a:lnTo>
                  <a:pt x="10299311" y="14330675"/>
                </a:lnTo>
                <a:lnTo>
                  <a:pt x="0" y="143306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192" t="-22695" r="0" b="-2315"/>
            </a:stretch>
          </a:blipFill>
        </p:spPr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188629">
            <a:off x="11548157" y="1006605"/>
            <a:ext cx="5049962" cy="5049962"/>
            <a:chOff x="0" y="0"/>
            <a:chExt cx="6146800" cy="6146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46800" cy="6146800"/>
            </a:xfrm>
            <a:custGeom>
              <a:avLst/>
              <a:gdLst/>
              <a:ahLst/>
              <a:cxnLst/>
              <a:rect r="r" b="b" t="t" l="l"/>
              <a:pathLst>
                <a:path h="6146800" w="6146800">
                  <a:moveTo>
                    <a:pt x="6146800" y="6146800"/>
                  </a:moveTo>
                  <a:lnTo>
                    <a:pt x="0" y="6146800"/>
                  </a:lnTo>
                  <a:lnTo>
                    <a:pt x="0" y="0"/>
                  </a:lnTo>
                  <a:lnTo>
                    <a:pt x="6146800" y="0"/>
                  </a:lnTo>
                  <a:lnTo>
                    <a:pt x="6146800" y="6146800"/>
                  </a:lnTo>
                  <a:close/>
                </a:path>
              </a:pathLst>
            </a:custGeom>
            <a:blipFill>
              <a:blip r:embed="rId4"/>
              <a:stretch>
                <a:fillRect l="0" t="-16666" r="0" b="-16666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146800" cy="6146800"/>
            </a:xfrm>
            <a:custGeom>
              <a:avLst/>
              <a:gdLst/>
              <a:ahLst/>
              <a:cxnLst/>
              <a:rect r="r" b="b" t="t" l="l"/>
              <a:pathLst>
                <a:path h="6146800" w="6146800">
                  <a:moveTo>
                    <a:pt x="6146800" y="6146800"/>
                  </a:moveTo>
                  <a:lnTo>
                    <a:pt x="0" y="6146800"/>
                  </a:lnTo>
                  <a:lnTo>
                    <a:pt x="0" y="0"/>
                  </a:lnTo>
                  <a:lnTo>
                    <a:pt x="6146800" y="0"/>
                  </a:lnTo>
                  <a:lnTo>
                    <a:pt x="6146800" y="6146800"/>
                  </a:lnTo>
                  <a:close/>
                </a:path>
              </a:pathLst>
            </a:custGeom>
            <a:blipFill>
              <a:blip r:embed="rId5"/>
              <a:stretch>
                <a:fillRect l="-62" t="0" r="-62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1142483">
            <a:off x="14838601" y="897655"/>
            <a:ext cx="2336377" cy="697019"/>
          </a:xfrm>
          <a:custGeom>
            <a:avLst/>
            <a:gdLst/>
            <a:ahLst/>
            <a:cxnLst/>
            <a:rect r="r" b="b" t="t" l="l"/>
            <a:pathLst>
              <a:path h="697019" w="2336377">
                <a:moveTo>
                  <a:pt x="0" y="0"/>
                </a:moveTo>
                <a:lnTo>
                  <a:pt x="2336377" y="0"/>
                </a:lnTo>
                <a:lnTo>
                  <a:pt x="2336377" y="697019"/>
                </a:lnTo>
                <a:lnTo>
                  <a:pt x="0" y="6970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941455">
            <a:off x="9771606" y="1359973"/>
            <a:ext cx="2635035" cy="1344239"/>
          </a:xfrm>
          <a:custGeom>
            <a:avLst/>
            <a:gdLst/>
            <a:ahLst/>
            <a:cxnLst/>
            <a:rect r="r" b="b" t="t" l="l"/>
            <a:pathLst>
              <a:path h="1344239" w="2635035">
                <a:moveTo>
                  <a:pt x="0" y="0"/>
                </a:moveTo>
                <a:lnTo>
                  <a:pt x="2635035" y="0"/>
                </a:lnTo>
                <a:lnTo>
                  <a:pt x="2635035" y="1344239"/>
                </a:lnTo>
                <a:lnTo>
                  <a:pt x="0" y="1344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7010" r="0" b="-701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539317" y="4852377"/>
            <a:ext cx="6934945" cy="2123827"/>
          </a:xfrm>
          <a:custGeom>
            <a:avLst/>
            <a:gdLst/>
            <a:ahLst/>
            <a:cxnLst/>
            <a:rect r="r" b="b" t="t" l="l"/>
            <a:pathLst>
              <a:path h="2123827" w="6934945">
                <a:moveTo>
                  <a:pt x="0" y="0"/>
                </a:moveTo>
                <a:lnTo>
                  <a:pt x="6934945" y="0"/>
                </a:lnTo>
                <a:lnTo>
                  <a:pt x="6934945" y="2123827"/>
                </a:lnTo>
                <a:lnTo>
                  <a:pt x="0" y="21238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6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2940346" y="7745372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9325213" y="0"/>
                </a:moveTo>
                <a:lnTo>
                  <a:pt x="0" y="0"/>
                </a:lnTo>
                <a:lnTo>
                  <a:pt x="0" y="3960298"/>
                </a:lnTo>
                <a:lnTo>
                  <a:pt x="9325213" y="3960298"/>
                </a:lnTo>
                <a:lnTo>
                  <a:pt x="9325213" y="0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74445" y="842472"/>
            <a:ext cx="6089738" cy="1883722"/>
          </a:xfrm>
          <a:custGeom>
            <a:avLst/>
            <a:gdLst/>
            <a:ahLst/>
            <a:cxnLst/>
            <a:rect r="r" b="b" t="t" l="l"/>
            <a:pathLst>
              <a:path h="1883722" w="6089738">
                <a:moveTo>
                  <a:pt x="0" y="0"/>
                </a:moveTo>
                <a:lnTo>
                  <a:pt x="6089738" y="0"/>
                </a:lnTo>
                <a:lnTo>
                  <a:pt x="6089738" y="1883723"/>
                </a:lnTo>
                <a:lnTo>
                  <a:pt x="0" y="18837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0745" t="-233" r="0" b="-1294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1870" y="1413388"/>
            <a:ext cx="7384509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</a:pPr>
            <a:r>
              <a:rPr lang="en-US" b="true" sz="6500">
                <a:solidFill>
                  <a:srgbClr val="202020"/>
                </a:solidFill>
                <a:latin typeface="Roca One Ultra-Bold"/>
                <a:ea typeface="Roca One Ultra-Bold"/>
                <a:cs typeface="Roca One Ultra-Bold"/>
                <a:sym typeface="Roca One Ultra-Bold"/>
              </a:rPr>
              <a:t>Introduction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1043371" y="-1217536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0" y="3960297"/>
                </a:moveTo>
                <a:lnTo>
                  <a:pt x="9325212" y="3960297"/>
                </a:lnTo>
                <a:lnTo>
                  <a:pt x="9325212" y="0"/>
                </a:lnTo>
                <a:lnTo>
                  <a:pt x="0" y="0"/>
                </a:lnTo>
                <a:lnTo>
                  <a:pt x="0" y="3960297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842518">
            <a:off x="15963714" y="386445"/>
            <a:ext cx="2591171" cy="2072937"/>
          </a:xfrm>
          <a:custGeom>
            <a:avLst/>
            <a:gdLst/>
            <a:ahLst/>
            <a:cxnLst/>
            <a:rect r="r" b="b" t="t" l="l"/>
            <a:pathLst>
              <a:path h="2072937" w="2591171">
                <a:moveTo>
                  <a:pt x="2591172" y="0"/>
                </a:moveTo>
                <a:lnTo>
                  <a:pt x="0" y="0"/>
                </a:lnTo>
                <a:lnTo>
                  <a:pt x="0" y="2072937"/>
                </a:lnTo>
                <a:lnTo>
                  <a:pt x="2591172" y="2072937"/>
                </a:lnTo>
                <a:lnTo>
                  <a:pt x="259117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766432" y="7505843"/>
            <a:ext cx="5590265" cy="2781157"/>
          </a:xfrm>
          <a:custGeom>
            <a:avLst/>
            <a:gdLst/>
            <a:ahLst/>
            <a:cxnLst/>
            <a:rect r="r" b="b" t="t" l="l"/>
            <a:pathLst>
              <a:path h="2781157" w="5590265">
                <a:moveTo>
                  <a:pt x="0" y="0"/>
                </a:moveTo>
                <a:lnTo>
                  <a:pt x="5590264" y="0"/>
                </a:lnTo>
                <a:lnTo>
                  <a:pt x="5590264" y="2781157"/>
                </a:lnTo>
                <a:lnTo>
                  <a:pt x="0" y="27811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152654" y="1028700"/>
            <a:ext cx="3106646" cy="755634"/>
            <a:chOff x="0" y="0"/>
            <a:chExt cx="2343698" cy="57006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43698" cy="570061"/>
            </a:xfrm>
            <a:custGeom>
              <a:avLst/>
              <a:gdLst/>
              <a:ahLst/>
              <a:cxnLst/>
              <a:rect r="r" b="b" t="t" l="l"/>
              <a:pathLst>
                <a:path h="570061" w="2343698">
                  <a:moveTo>
                    <a:pt x="74762" y="0"/>
                  </a:moveTo>
                  <a:lnTo>
                    <a:pt x="2268937" y="0"/>
                  </a:lnTo>
                  <a:cubicBezTo>
                    <a:pt x="2288765" y="0"/>
                    <a:pt x="2307780" y="7877"/>
                    <a:pt x="2321801" y="21897"/>
                  </a:cubicBezTo>
                  <a:cubicBezTo>
                    <a:pt x="2335821" y="35918"/>
                    <a:pt x="2343698" y="54934"/>
                    <a:pt x="2343698" y="74762"/>
                  </a:cubicBezTo>
                  <a:lnTo>
                    <a:pt x="2343698" y="495299"/>
                  </a:lnTo>
                  <a:cubicBezTo>
                    <a:pt x="2343698" y="536589"/>
                    <a:pt x="2310226" y="570061"/>
                    <a:pt x="2268937" y="570061"/>
                  </a:cubicBezTo>
                  <a:lnTo>
                    <a:pt x="74762" y="570061"/>
                  </a:lnTo>
                  <a:cubicBezTo>
                    <a:pt x="33472" y="570061"/>
                    <a:pt x="0" y="536589"/>
                    <a:pt x="0" y="495299"/>
                  </a:cubicBezTo>
                  <a:lnTo>
                    <a:pt x="0" y="74762"/>
                  </a:lnTo>
                  <a:cubicBezTo>
                    <a:pt x="0" y="33472"/>
                    <a:pt x="33472" y="0"/>
                    <a:pt x="74762" y="0"/>
                  </a:cubicBezTo>
                  <a:close/>
                </a:path>
              </a:pathLst>
            </a:custGeom>
            <a:solidFill>
              <a:srgbClr val="B8A894"/>
            </a:solidFill>
            <a:ln cap="rnd">
              <a:noFill/>
              <a:prstDash val="sysDot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2343698" cy="598636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b="true" sz="1400" u="sng">
                  <a:solidFill>
                    <a:srgbClr val="FFFFFF"/>
                  </a:solidFill>
                  <a:latin typeface="Lazord Mono Bold"/>
                  <a:ea typeface="Lazord Mono Bold"/>
                  <a:cs typeface="Lazord Mono Bold"/>
                  <a:sym typeface="Lazord Mono Bold"/>
                </a:rPr>
                <a:t>Back to Agenda Page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-1569216" y="2630945"/>
            <a:ext cx="7384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Objective: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0" y="3600620"/>
            <a:ext cx="18124258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Pre</a:t>
            </a: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dict the selling price of cars based on various features such as year, fuel type, seller type, transmission, etc.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Use two regression models: Linear Regression and Lasso Regression to compare their performance.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-1569216" y="6090137"/>
            <a:ext cx="7384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Dataset: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7224882"/>
            <a:ext cx="15212758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Car_Name,</a:t>
            </a: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 Year, Selling_Price, Present_Price, Kms_Driven, Fuel_Type, Seller_Type, Transmission, Owner.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6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2940346" y="7745372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9325213" y="0"/>
                </a:moveTo>
                <a:lnTo>
                  <a:pt x="0" y="0"/>
                </a:lnTo>
                <a:lnTo>
                  <a:pt x="0" y="3960298"/>
                </a:lnTo>
                <a:lnTo>
                  <a:pt x="9325213" y="3960298"/>
                </a:lnTo>
                <a:lnTo>
                  <a:pt x="9325213" y="0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74445" y="842472"/>
            <a:ext cx="6089738" cy="1883722"/>
          </a:xfrm>
          <a:custGeom>
            <a:avLst/>
            <a:gdLst/>
            <a:ahLst/>
            <a:cxnLst/>
            <a:rect r="r" b="b" t="t" l="l"/>
            <a:pathLst>
              <a:path h="1883722" w="6089738">
                <a:moveTo>
                  <a:pt x="0" y="0"/>
                </a:moveTo>
                <a:lnTo>
                  <a:pt x="6089738" y="0"/>
                </a:lnTo>
                <a:lnTo>
                  <a:pt x="6089738" y="1883723"/>
                </a:lnTo>
                <a:lnTo>
                  <a:pt x="0" y="18837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0745" t="-233" r="0" b="-1294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1870" y="918088"/>
            <a:ext cx="10821501" cy="19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</a:pPr>
            <a:r>
              <a:rPr lang="en-US" b="true" sz="6500">
                <a:solidFill>
                  <a:srgbClr val="202020"/>
                </a:solidFill>
                <a:latin typeface="Roca One Ultra-Bold"/>
                <a:ea typeface="Roca One Ultra-Bold"/>
                <a:cs typeface="Roca One Ultra-Bold"/>
                <a:sym typeface="Roca One Ultra-Bold"/>
              </a:rPr>
              <a:t>Data Loading and Exploration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1043371" y="-1217536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0" y="3960297"/>
                </a:moveTo>
                <a:lnTo>
                  <a:pt x="9325212" y="3960297"/>
                </a:lnTo>
                <a:lnTo>
                  <a:pt x="9325212" y="0"/>
                </a:lnTo>
                <a:lnTo>
                  <a:pt x="0" y="0"/>
                </a:lnTo>
                <a:lnTo>
                  <a:pt x="0" y="3960297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842518">
            <a:off x="15963714" y="386445"/>
            <a:ext cx="2591171" cy="2072937"/>
          </a:xfrm>
          <a:custGeom>
            <a:avLst/>
            <a:gdLst/>
            <a:ahLst/>
            <a:cxnLst/>
            <a:rect r="r" b="b" t="t" l="l"/>
            <a:pathLst>
              <a:path h="2072937" w="2591171">
                <a:moveTo>
                  <a:pt x="2591172" y="0"/>
                </a:moveTo>
                <a:lnTo>
                  <a:pt x="0" y="0"/>
                </a:lnTo>
                <a:lnTo>
                  <a:pt x="0" y="2072937"/>
                </a:lnTo>
                <a:lnTo>
                  <a:pt x="2591172" y="2072937"/>
                </a:lnTo>
                <a:lnTo>
                  <a:pt x="259117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766432" y="7505843"/>
            <a:ext cx="5590265" cy="2781157"/>
          </a:xfrm>
          <a:custGeom>
            <a:avLst/>
            <a:gdLst/>
            <a:ahLst/>
            <a:cxnLst/>
            <a:rect r="r" b="b" t="t" l="l"/>
            <a:pathLst>
              <a:path h="2781157" w="5590265">
                <a:moveTo>
                  <a:pt x="0" y="0"/>
                </a:moveTo>
                <a:lnTo>
                  <a:pt x="5590264" y="0"/>
                </a:lnTo>
                <a:lnTo>
                  <a:pt x="5590264" y="2781157"/>
                </a:lnTo>
                <a:lnTo>
                  <a:pt x="0" y="27811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152654" y="1028700"/>
            <a:ext cx="3106646" cy="755634"/>
            <a:chOff x="0" y="0"/>
            <a:chExt cx="2343698" cy="57006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43698" cy="570061"/>
            </a:xfrm>
            <a:custGeom>
              <a:avLst/>
              <a:gdLst/>
              <a:ahLst/>
              <a:cxnLst/>
              <a:rect r="r" b="b" t="t" l="l"/>
              <a:pathLst>
                <a:path h="570061" w="2343698">
                  <a:moveTo>
                    <a:pt x="74762" y="0"/>
                  </a:moveTo>
                  <a:lnTo>
                    <a:pt x="2268937" y="0"/>
                  </a:lnTo>
                  <a:cubicBezTo>
                    <a:pt x="2288765" y="0"/>
                    <a:pt x="2307780" y="7877"/>
                    <a:pt x="2321801" y="21897"/>
                  </a:cubicBezTo>
                  <a:cubicBezTo>
                    <a:pt x="2335821" y="35918"/>
                    <a:pt x="2343698" y="54934"/>
                    <a:pt x="2343698" y="74762"/>
                  </a:cubicBezTo>
                  <a:lnTo>
                    <a:pt x="2343698" y="495299"/>
                  </a:lnTo>
                  <a:cubicBezTo>
                    <a:pt x="2343698" y="536589"/>
                    <a:pt x="2310226" y="570061"/>
                    <a:pt x="2268937" y="570061"/>
                  </a:cubicBezTo>
                  <a:lnTo>
                    <a:pt x="74762" y="570061"/>
                  </a:lnTo>
                  <a:cubicBezTo>
                    <a:pt x="33472" y="570061"/>
                    <a:pt x="0" y="536589"/>
                    <a:pt x="0" y="495299"/>
                  </a:cubicBezTo>
                  <a:lnTo>
                    <a:pt x="0" y="74762"/>
                  </a:lnTo>
                  <a:cubicBezTo>
                    <a:pt x="0" y="33472"/>
                    <a:pt x="33472" y="0"/>
                    <a:pt x="74762" y="0"/>
                  </a:cubicBezTo>
                  <a:close/>
                </a:path>
              </a:pathLst>
            </a:custGeom>
            <a:solidFill>
              <a:srgbClr val="B8A894"/>
            </a:solidFill>
            <a:ln cap="rnd">
              <a:noFill/>
              <a:prstDash val="sysDot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2343698" cy="598636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b="true" sz="1400" u="sng">
                  <a:solidFill>
                    <a:srgbClr val="FFFFFF"/>
                  </a:solidFill>
                  <a:latin typeface="Lazord Mono Bold"/>
                  <a:ea typeface="Lazord Mono Bold"/>
                  <a:cs typeface="Lazord Mono Bold"/>
                  <a:sym typeface="Lazord Mono Bold"/>
                </a:rPr>
                <a:t>Back to Agenda Page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-274445" y="2994843"/>
            <a:ext cx="7384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Initial Exploration: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880972"/>
            <a:ext cx="10430470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Shape of the dataset: 301 rows and 9 columns.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Dataset has no missing values.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-1203359" y="5170340"/>
            <a:ext cx="1173361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Categorical Data Overview: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6282198"/>
            <a:ext cx="8464153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Fuel_Type: Petrol, Diesel, CNG.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Seller_Type: Dealer, Individual.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Transmission: Manual, Automatic.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6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2940346" y="7745372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9325213" y="0"/>
                </a:moveTo>
                <a:lnTo>
                  <a:pt x="0" y="0"/>
                </a:lnTo>
                <a:lnTo>
                  <a:pt x="0" y="3960298"/>
                </a:lnTo>
                <a:lnTo>
                  <a:pt x="9325213" y="3960298"/>
                </a:lnTo>
                <a:lnTo>
                  <a:pt x="9325213" y="0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74445" y="842472"/>
            <a:ext cx="9336574" cy="1883722"/>
          </a:xfrm>
          <a:custGeom>
            <a:avLst/>
            <a:gdLst/>
            <a:ahLst/>
            <a:cxnLst/>
            <a:rect r="r" b="b" t="t" l="l"/>
            <a:pathLst>
              <a:path h="1883722" w="9336574">
                <a:moveTo>
                  <a:pt x="0" y="0"/>
                </a:moveTo>
                <a:lnTo>
                  <a:pt x="9336574" y="0"/>
                </a:lnTo>
                <a:lnTo>
                  <a:pt x="9336574" y="1883723"/>
                </a:lnTo>
                <a:lnTo>
                  <a:pt x="0" y="18837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0745" t="-27016" r="0" b="-4651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1870" y="1413388"/>
            <a:ext cx="10345423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</a:pPr>
            <a:r>
              <a:rPr lang="en-US" b="true" sz="6500">
                <a:solidFill>
                  <a:srgbClr val="202020"/>
                </a:solidFill>
                <a:latin typeface="Roca One Ultra-Bold"/>
                <a:ea typeface="Roca One Ultra-Bold"/>
                <a:cs typeface="Roca One Ultra-Bold"/>
                <a:sym typeface="Roca One Ultra-Bold"/>
              </a:rPr>
              <a:t>Data Preprocessing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1043371" y="-1217536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0" y="3960297"/>
                </a:moveTo>
                <a:lnTo>
                  <a:pt x="9325212" y="3960297"/>
                </a:lnTo>
                <a:lnTo>
                  <a:pt x="9325212" y="0"/>
                </a:lnTo>
                <a:lnTo>
                  <a:pt x="0" y="0"/>
                </a:lnTo>
                <a:lnTo>
                  <a:pt x="0" y="3960297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842518">
            <a:off x="15963714" y="386445"/>
            <a:ext cx="2591171" cy="2072937"/>
          </a:xfrm>
          <a:custGeom>
            <a:avLst/>
            <a:gdLst/>
            <a:ahLst/>
            <a:cxnLst/>
            <a:rect r="r" b="b" t="t" l="l"/>
            <a:pathLst>
              <a:path h="2072937" w="2591171">
                <a:moveTo>
                  <a:pt x="2591172" y="0"/>
                </a:moveTo>
                <a:lnTo>
                  <a:pt x="0" y="0"/>
                </a:lnTo>
                <a:lnTo>
                  <a:pt x="0" y="2072937"/>
                </a:lnTo>
                <a:lnTo>
                  <a:pt x="2591172" y="2072937"/>
                </a:lnTo>
                <a:lnTo>
                  <a:pt x="259117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766432" y="7505843"/>
            <a:ext cx="5590265" cy="2781157"/>
          </a:xfrm>
          <a:custGeom>
            <a:avLst/>
            <a:gdLst/>
            <a:ahLst/>
            <a:cxnLst/>
            <a:rect r="r" b="b" t="t" l="l"/>
            <a:pathLst>
              <a:path h="2781157" w="5590265">
                <a:moveTo>
                  <a:pt x="0" y="0"/>
                </a:moveTo>
                <a:lnTo>
                  <a:pt x="5590264" y="0"/>
                </a:lnTo>
                <a:lnTo>
                  <a:pt x="5590264" y="2781157"/>
                </a:lnTo>
                <a:lnTo>
                  <a:pt x="0" y="27811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152654" y="1028700"/>
            <a:ext cx="3106646" cy="755634"/>
            <a:chOff x="0" y="0"/>
            <a:chExt cx="2343698" cy="57006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43698" cy="570061"/>
            </a:xfrm>
            <a:custGeom>
              <a:avLst/>
              <a:gdLst/>
              <a:ahLst/>
              <a:cxnLst/>
              <a:rect r="r" b="b" t="t" l="l"/>
              <a:pathLst>
                <a:path h="570061" w="2343698">
                  <a:moveTo>
                    <a:pt x="74762" y="0"/>
                  </a:moveTo>
                  <a:lnTo>
                    <a:pt x="2268937" y="0"/>
                  </a:lnTo>
                  <a:cubicBezTo>
                    <a:pt x="2288765" y="0"/>
                    <a:pt x="2307780" y="7877"/>
                    <a:pt x="2321801" y="21897"/>
                  </a:cubicBezTo>
                  <a:cubicBezTo>
                    <a:pt x="2335821" y="35918"/>
                    <a:pt x="2343698" y="54934"/>
                    <a:pt x="2343698" y="74762"/>
                  </a:cubicBezTo>
                  <a:lnTo>
                    <a:pt x="2343698" y="495299"/>
                  </a:lnTo>
                  <a:cubicBezTo>
                    <a:pt x="2343698" y="536589"/>
                    <a:pt x="2310226" y="570061"/>
                    <a:pt x="2268937" y="570061"/>
                  </a:cubicBezTo>
                  <a:lnTo>
                    <a:pt x="74762" y="570061"/>
                  </a:lnTo>
                  <a:cubicBezTo>
                    <a:pt x="33472" y="570061"/>
                    <a:pt x="0" y="536589"/>
                    <a:pt x="0" y="495299"/>
                  </a:cubicBezTo>
                  <a:lnTo>
                    <a:pt x="0" y="74762"/>
                  </a:lnTo>
                  <a:cubicBezTo>
                    <a:pt x="0" y="33472"/>
                    <a:pt x="33472" y="0"/>
                    <a:pt x="74762" y="0"/>
                  </a:cubicBezTo>
                  <a:close/>
                </a:path>
              </a:pathLst>
            </a:custGeom>
            <a:solidFill>
              <a:srgbClr val="B8A894"/>
            </a:solidFill>
            <a:ln cap="rnd">
              <a:noFill/>
              <a:prstDash val="sysDot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2343698" cy="598636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b="true" sz="1400" u="sng">
                  <a:solidFill>
                    <a:srgbClr val="FFFFFF"/>
                  </a:solidFill>
                  <a:latin typeface="Lazord Mono Bold"/>
                  <a:ea typeface="Lazord Mono Bold"/>
                  <a:cs typeface="Lazord Mono Bold"/>
                  <a:sym typeface="Lazord Mono Bold"/>
                </a:rPr>
                <a:t>Back to Agenda Page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-640302" y="2549231"/>
            <a:ext cx="7384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Encoding: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051953" y="3369652"/>
            <a:ext cx="9693116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Convert categorical variables to numeric: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Fuel_Type: Petrol -&gt; 0, Diesel -&gt; 1, CNG -&gt; 2.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Seller_Type: Dealer -&gt; 0, Individual -&gt; 1.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Transmission: Manual -&gt; 0, Automatic -&gt; 1.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-640302" y="6063322"/>
            <a:ext cx="7384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Feature Selection: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71505" y="7224882"/>
            <a:ext cx="14327148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Drop Car_Name (non-numeric, irrelevant for price prediction).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X (features) = All columns except Selling_Price.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Y (target) = Selling_Price.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6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2940346" y="7745372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9325213" y="0"/>
                </a:moveTo>
                <a:lnTo>
                  <a:pt x="0" y="0"/>
                </a:lnTo>
                <a:lnTo>
                  <a:pt x="0" y="3960298"/>
                </a:lnTo>
                <a:lnTo>
                  <a:pt x="9325213" y="3960298"/>
                </a:lnTo>
                <a:lnTo>
                  <a:pt x="9325213" y="0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64656"/>
            <a:ext cx="9805395" cy="1883722"/>
          </a:xfrm>
          <a:custGeom>
            <a:avLst/>
            <a:gdLst/>
            <a:ahLst/>
            <a:cxnLst/>
            <a:rect r="r" b="b" t="t" l="l"/>
            <a:pathLst>
              <a:path h="1883722" w="9805395">
                <a:moveTo>
                  <a:pt x="0" y="0"/>
                </a:moveTo>
                <a:lnTo>
                  <a:pt x="9805395" y="0"/>
                </a:lnTo>
                <a:lnTo>
                  <a:pt x="9805395" y="1883722"/>
                </a:lnTo>
                <a:lnTo>
                  <a:pt x="0" y="18837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0745" t="-30883" r="0" b="-5135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4793" y="455131"/>
            <a:ext cx="8413209" cy="19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</a:pPr>
            <a:r>
              <a:rPr lang="en-US" b="true" sz="6500">
                <a:solidFill>
                  <a:srgbClr val="202020"/>
                </a:solidFill>
                <a:latin typeface="Roca One Ultra-Bold"/>
                <a:ea typeface="Roca One Ultra-Bold"/>
                <a:cs typeface="Roca One Ultra-Bold"/>
                <a:sym typeface="Roca One Ultra-Bold"/>
              </a:rPr>
              <a:t>Model 1: Linear Regression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1043371" y="-1217536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0" y="3960297"/>
                </a:moveTo>
                <a:lnTo>
                  <a:pt x="9325212" y="3960297"/>
                </a:lnTo>
                <a:lnTo>
                  <a:pt x="9325212" y="0"/>
                </a:lnTo>
                <a:lnTo>
                  <a:pt x="0" y="0"/>
                </a:lnTo>
                <a:lnTo>
                  <a:pt x="0" y="3960297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842518">
            <a:off x="15963714" y="386445"/>
            <a:ext cx="2591171" cy="2072937"/>
          </a:xfrm>
          <a:custGeom>
            <a:avLst/>
            <a:gdLst/>
            <a:ahLst/>
            <a:cxnLst/>
            <a:rect r="r" b="b" t="t" l="l"/>
            <a:pathLst>
              <a:path h="2072937" w="2591171">
                <a:moveTo>
                  <a:pt x="2591172" y="0"/>
                </a:moveTo>
                <a:lnTo>
                  <a:pt x="0" y="0"/>
                </a:lnTo>
                <a:lnTo>
                  <a:pt x="0" y="2072937"/>
                </a:lnTo>
                <a:lnTo>
                  <a:pt x="2591172" y="2072937"/>
                </a:lnTo>
                <a:lnTo>
                  <a:pt x="259117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766432" y="7505843"/>
            <a:ext cx="5590265" cy="2781157"/>
          </a:xfrm>
          <a:custGeom>
            <a:avLst/>
            <a:gdLst/>
            <a:ahLst/>
            <a:cxnLst/>
            <a:rect r="r" b="b" t="t" l="l"/>
            <a:pathLst>
              <a:path h="2781157" w="5590265">
                <a:moveTo>
                  <a:pt x="0" y="0"/>
                </a:moveTo>
                <a:lnTo>
                  <a:pt x="5590264" y="0"/>
                </a:lnTo>
                <a:lnTo>
                  <a:pt x="5590264" y="2781157"/>
                </a:lnTo>
                <a:lnTo>
                  <a:pt x="0" y="27811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152654" y="1028700"/>
            <a:ext cx="3106646" cy="755634"/>
            <a:chOff x="0" y="0"/>
            <a:chExt cx="2343698" cy="57006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43698" cy="570061"/>
            </a:xfrm>
            <a:custGeom>
              <a:avLst/>
              <a:gdLst/>
              <a:ahLst/>
              <a:cxnLst/>
              <a:rect r="r" b="b" t="t" l="l"/>
              <a:pathLst>
                <a:path h="570061" w="2343698">
                  <a:moveTo>
                    <a:pt x="74762" y="0"/>
                  </a:moveTo>
                  <a:lnTo>
                    <a:pt x="2268937" y="0"/>
                  </a:lnTo>
                  <a:cubicBezTo>
                    <a:pt x="2288765" y="0"/>
                    <a:pt x="2307780" y="7877"/>
                    <a:pt x="2321801" y="21897"/>
                  </a:cubicBezTo>
                  <a:cubicBezTo>
                    <a:pt x="2335821" y="35918"/>
                    <a:pt x="2343698" y="54934"/>
                    <a:pt x="2343698" y="74762"/>
                  </a:cubicBezTo>
                  <a:lnTo>
                    <a:pt x="2343698" y="495299"/>
                  </a:lnTo>
                  <a:cubicBezTo>
                    <a:pt x="2343698" y="536589"/>
                    <a:pt x="2310226" y="570061"/>
                    <a:pt x="2268937" y="570061"/>
                  </a:cubicBezTo>
                  <a:lnTo>
                    <a:pt x="74762" y="570061"/>
                  </a:lnTo>
                  <a:cubicBezTo>
                    <a:pt x="33472" y="570061"/>
                    <a:pt x="0" y="536589"/>
                    <a:pt x="0" y="495299"/>
                  </a:cubicBezTo>
                  <a:lnTo>
                    <a:pt x="0" y="74762"/>
                  </a:lnTo>
                  <a:cubicBezTo>
                    <a:pt x="0" y="33472"/>
                    <a:pt x="33472" y="0"/>
                    <a:pt x="74762" y="0"/>
                  </a:cubicBezTo>
                  <a:close/>
                </a:path>
              </a:pathLst>
            </a:custGeom>
            <a:solidFill>
              <a:srgbClr val="B8A894"/>
            </a:solidFill>
            <a:ln cap="rnd">
              <a:noFill/>
              <a:prstDash val="sysDot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2343698" cy="598636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b="true" sz="1400" u="sng">
                  <a:solidFill>
                    <a:srgbClr val="FFFFFF"/>
                  </a:solidFill>
                  <a:latin typeface="Lazord Mono Bold"/>
                  <a:ea typeface="Lazord Mono Bold"/>
                  <a:cs typeface="Lazord Mono Bold"/>
                  <a:sym typeface="Lazord Mono Bold"/>
                </a:rPr>
                <a:t>Back to Agenda Page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0" y="2647511"/>
            <a:ext cx="7384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 Description: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0" y="3600620"/>
            <a:ext cx="18124258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Linear Regression models the relationship between the target variable and the input features.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1766432" y="4377534"/>
            <a:ext cx="7384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Training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44879" y="5461629"/>
            <a:ext cx="14079260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Split data into training and testing sets (90% train, 10% test).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Fit the model to the training data.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-1453111" y="6289986"/>
            <a:ext cx="7384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Evaluation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36903" y="7470769"/>
            <a:ext cx="509408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R-squared score 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6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2940346" y="7745372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9325213" y="0"/>
                </a:moveTo>
                <a:lnTo>
                  <a:pt x="0" y="0"/>
                </a:lnTo>
                <a:lnTo>
                  <a:pt x="0" y="3960298"/>
                </a:lnTo>
                <a:lnTo>
                  <a:pt x="9325213" y="3960298"/>
                </a:lnTo>
                <a:lnTo>
                  <a:pt x="9325213" y="0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64656"/>
            <a:ext cx="9805395" cy="1883722"/>
          </a:xfrm>
          <a:custGeom>
            <a:avLst/>
            <a:gdLst/>
            <a:ahLst/>
            <a:cxnLst/>
            <a:rect r="r" b="b" t="t" l="l"/>
            <a:pathLst>
              <a:path h="1883722" w="9805395">
                <a:moveTo>
                  <a:pt x="0" y="0"/>
                </a:moveTo>
                <a:lnTo>
                  <a:pt x="9805395" y="0"/>
                </a:lnTo>
                <a:lnTo>
                  <a:pt x="9805395" y="1883722"/>
                </a:lnTo>
                <a:lnTo>
                  <a:pt x="0" y="18837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0745" t="-30883" r="0" b="-5135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4793" y="455131"/>
            <a:ext cx="8413209" cy="19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</a:pPr>
            <a:r>
              <a:rPr lang="en-US" b="true" sz="6500">
                <a:solidFill>
                  <a:srgbClr val="202020"/>
                </a:solidFill>
                <a:latin typeface="Roca One Ultra-Bold"/>
                <a:ea typeface="Roca One Ultra-Bold"/>
                <a:cs typeface="Roca One Ultra-Bold"/>
                <a:sym typeface="Roca One Ultra-Bold"/>
              </a:rPr>
              <a:t>Model 2: Lasso Regression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1043371" y="-1217536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0" y="3960297"/>
                </a:moveTo>
                <a:lnTo>
                  <a:pt x="9325212" y="3960297"/>
                </a:lnTo>
                <a:lnTo>
                  <a:pt x="9325212" y="0"/>
                </a:lnTo>
                <a:lnTo>
                  <a:pt x="0" y="0"/>
                </a:lnTo>
                <a:lnTo>
                  <a:pt x="0" y="3960297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842518">
            <a:off x="15963714" y="386445"/>
            <a:ext cx="2591171" cy="2072937"/>
          </a:xfrm>
          <a:custGeom>
            <a:avLst/>
            <a:gdLst/>
            <a:ahLst/>
            <a:cxnLst/>
            <a:rect r="r" b="b" t="t" l="l"/>
            <a:pathLst>
              <a:path h="2072937" w="2591171">
                <a:moveTo>
                  <a:pt x="2591172" y="0"/>
                </a:moveTo>
                <a:lnTo>
                  <a:pt x="0" y="0"/>
                </a:lnTo>
                <a:lnTo>
                  <a:pt x="0" y="2072937"/>
                </a:lnTo>
                <a:lnTo>
                  <a:pt x="2591172" y="2072937"/>
                </a:lnTo>
                <a:lnTo>
                  <a:pt x="259117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766432" y="7505843"/>
            <a:ext cx="5590265" cy="2781157"/>
          </a:xfrm>
          <a:custGeom>
            <a:avLst/>
            <a:gdLst/>
            <a:ahLst/>
            <a:cxnLst/>
            <a:rect r="r" b="b" t="t" l="l"/>
            <a:pathLst>
              <a:path h="2781157" w="5590265">
                <a:moveTo>
                  <a:pt x="0" y="0"/>
                </a:moveTo>
                <a:lnTo>
                  <a:pt x="5590264" y="0"/>
                </a:lnTo>
                <a:lnTo>
                  <a:pt x="5590264" y="2781157"/>
                </a:lnTo>
                <a:lnTo>
                  <a:pt x="0" y="27811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152654" y="1028700"/>
            <a:ext cx="3106646" cy="755634"/>
            <a:chOff x="0" y="0"/>
            <a:chExt cx="2343698" cy="57006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43698" cy="570061"/>
            </a:xfrm>
            <a:custGeom>
              <a:avLst/>
              <a:gdLst/>
              <a:ahLst/>
              <a:cxnLst/>
              <a:rect r="r" b="b" t="t" l="l"/>
              <a:pathLst>
                <a:path h="570061" w="2343698">
                  <a:moveTo>
                    <a:pt x="74762" y="0"/>
                  </a:moveTo>
                  <a:lnTo>
                    <a:pt x="2268937" y="0"/>
                  </a:lnTo>
                  <a:cubicBezTo>
                    <a:pt x="2288765" y="0"/>
                    <a:pt x="2307780" y="7877"/>
                    <a:pt x="2321801" y="21897"/>
                  </a:cubicBezTo>
                  <a:cubicBezTo>
                    <a:pt x="2335821" y="35918"/>
                    <a:pt x="2343698" y="54934"/>
                    <a:pt x="2343698" y="74762"/>
                  </a:cubicBezTo>
                  <a:lnTo>
                    <a:pt x="2343698" y="495299"/>
                  </a:lnTo>
                  <a:cubicBezTo>
                    <a:pt x="2343698" y="536589"/>
                    <a:pt x="2310226" y="570061"/>
                    <a:pt x="2268937" y="570061"/>
                  </a:cubicBezTo>
                  <a:lnTo>
                    <a:pt x="74762" y="570061"/>
                  </a:lnTo>
                  <a:cubicBezTo>
                    <a:pt x="33472" y="570061"/>
                    <a:pt x="0" y="536589"/>
                    <a:pt x="0" y="495299"/>
                  </a:cubicBezTo>
                  <a:lnTo>
                    <a:pt x="0" y="74762"/>
                  </a:lnTo>
                  <a:cubicBezTo>
                    <a:pt x="0" y="33472"/>
                    <a:pt x="33472" y="0"/>
                    <a:pt x="74762" y="0"/>
                  </a:cubicBezTo>
                  <a:close/>
                </a:path>
              </a:pathLst>
            </a:custGeom>
            <a:solidFill>
              <a:srgbClr val="B8A894"/>
            </a:solidFill>
            <a:ln cap="rnd">
              <a:noFill/>
              <a:prstDash val="sysDot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2343698" cy="598636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b="true" sz="1400" u="sng">
                  <a:solidFill>
                    <a:srgbClr val="FFFFFF"/>
                  </a:solidFill>
                  <a:latin typeface="Lazord Mono Bold"/>
                  <a:ea typeface="Lazord Mono Bold"/>
                  <a:cs typeface="Lazord Mono Bold"/>
                  <a:sym typeface="Lazord Mono Bold"/>
                </a:rPr>
                <a:t>Back to Agenda Page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0" y="2647511"/>
            <a:ext cx="7384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 Description: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6062" y="3600620"/>
            <a:ext cx="1803213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asso Regression is a linear model with L1 regularization, which helps reduce overfitting.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1766432" y="4377534"/>
            <a:ext cx="7384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Training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522889" y="5461629"/>
            <a:ext cx="9723239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Fit the Lasso model to the training data.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-1453111" y="6289986"/>
            <a:ext cx="73845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Evaluation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38020" y="7175494"/>
            <a:ext cx="14292978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R-squared score (Training Data): [Error score from your code].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R-squared score (Testing Data): [Error score from your code].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6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2940346" y="7745372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9325213" y="0"/>
                </a:moveTo>
                <a:lnTo>
                  <a:pt x="0" y="0"/>
                </a:lnTo>
                <a:lnTo>
                  <a:pt x="0" y="3960298"/>
                </a:lnTo>
                <a:lnTo>
                  <a:pt x="9325213" y="3960298"/>
                </a:lnTo>
                <a:lnTo>
                  <a:pt x="9325213" y="0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64656"/>
            <a:ext cx="9805395" cy="1883722"/>
          </a:xfrm>
          <a:custGeom>
            <a:avLst/>
            <a:gdLst/>
            <a:ahLst/>
            <a:cxnLst/>
            <a:rect r="r" b="b" t="t" l="l"/>
            <a:pathLst>
              <a:path h="1883722" w="9805395">
                <a:moveTo>
                  <a:pt x="0" y="0"/>
                </a:moveTo>
                <a:lnTo>
                  <a:pt x="9805395" y="0"/>
                </a:lnTo>
                <a:lnTo>
                  <a:pt x="9805395" y="1883722"/>
                </a:lnTo>
                <a:lnTo>
                  <a:pt x="0" y="18837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0745" t="-30883" r="0" b="-5135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4793" y="950431"/>
            <a:ext cx="8413209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</a:pPr>
            <a:r>
              <a:rPr lang="en-US" b="true" sz="6500">
                <a:solidFill>
                  <a:srgbClr val="202020"/>
                </a:solidFill>
                <a:latin typeface="Roca One Ultra-Bold"/>
                <a:ea typeface="Roca One Ultra-Bold"/>
                <a:cs typeface="Roca One Ultra-Bold"/>
                <a:sym typeface="Roca One Ultra-Bold"/>
              </a:rPr>
              <a:t>Model Comparison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1043371" y="-1217536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0" y="3960297"/>
                </a:moveTo>
                <a:lnTo>
                  <a:pt x="9325212" y="3960297"/>
                </a:lnTo>
                <a:lnTo>
                  <a:pt x="9325212" y="0"/>
                </a:lnTo>
                <a:lnTo>
                  <a:pt x="0" y="0"/>
                </a:lnTo>
                <a:lnTo>
                  <a:pt x="0" y="3960297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842518">
            <a:off x="15963714" y="386445"/>
            <a:ext cx="2591171" cy="2072937"/>
          </a:xfrm>
          <a:custGeom>
            <a:avLst/>
            <a:gdLst/>
            <a:ahLst/>
            <a:cxnLst/>
            <a:rect r="r" b="b" t="t" l="l"/>
            <a:pathLst>
              <a:path h="2072937" w="2591171">
                <a:moveTo>
                  <a:pt x="2591172" y="0"/>
                </a:moveTo>
                <a:lnTo>
                  <a:pt x="0" y="0"/>
                </a:lnTo>
                <a:lnTo>
                  <a:pt x="0" y="2072937"/>
                </a:lnTo>
                <a:lnTo>
                  <a:pt x="2591172" y="2072937"/>
                </a:lnTo>
                <a:lnTo>
                  <a:pt x="259117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766432" y="7505843"/>
            <a:ext cx="5590265" cy="2781157"/>
          </a:xfrm>
          <a:custGeom>
            <a:avLst/>
            <a:gdLst/>
            <a:ahLst/>
            <a:cxnLst/>
            <a:rect r="r" b="b" t="t" l="l"/>
            <a:pathLst>
              <a:path h="2781157" w="5590265">
                <a:moveTo>
                  <a:pt x="0" y="0"/>
                </a:moveTo>
                <a:lnTo>
                  <a:pt x="5590264" y="0"/>
                </a:lnTo>
                <a:lnTo>
                  <a:pt x="5590264" y="2781157"/>
                </a:lnTo>
                <a:lnTo>
                  <a:pt x="0" y="27811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152654" y="1028700"/>
            <a:ext cx="3106646" cy="755634"/>
            <a:chOff x="0" y="0"/>
            <a:chExt cx="2343698" cy="57006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43698" cy="570061"/>
            </a:xfrm>
            <a:custGeom>
              <a:avLst/>
              <a:gdLst/>
              <a:ahLst/>
              <a:cxnLst/>
              <a:rect r="r" b="b" t="t" l="l"/>
              <a:pathLst>
                <a:path h="570061" w="2343698">
                  <a:moveTo>
                    <a:pt x="74762" y="0"/>
                  </a:moveTo>
                  <a:lnTo>
                    <a:pt x="2268937" y="0"/>
                  </a:lnTo>
                  <a:cubicBezTo>
                    <a:pt x="2288765" y="0"/>
                    <a:pt x="2307780" y="7877"/>
                    <a:pt x="2321801" y="21897"/>
                  </a:cubicBezTo>
                  <a:cubicBezTo>
                    <a:pt x="2335821" y="35918"/>
                    <a:pt x="2343698" y="54934"/>
                    <a:pt x="2343698" y="74762"/>
                  </a:cubicBezTo>
                  <a:lnTo>
                    <a:pt x="2343698" y="495299"/>
                  </a:lnTo>
                  <a:cubicBezTo>
                    <a:pt x="2343698" y="536589"/>
                    <a:pt x="2310226" y="570061"/>
                    <a:pt x="2268937" y="570061"/>
                  </a:cubicBezTo>
                  <a:lnTo>
                    <a:pt x="74762" y="570061"/>
                  </a:lnTo>
                  <a:cubicBezTo>
                    <a:pt x="33472" y="570061"/>
                    <a:pt x="0" y="536589"/>
                    <a:pt x="0" y="495299"/>
                  </a:cubicBezTo>
                  <a:lnTo>
                    <a:pt x="0" y="74762"/>
                  </a:lnTo>
                  <a:cubicBezTo>
                    <a:pt x="0" y="33472"/>
                    <a:pt x="33472" y="0"/>
                    <a:pt x="74762" y="0"/>
                  </a:cubicBezTo>
                  <a:close/>
                </a:path>
              </a:pathLst>
            </a:custGeom>
            <a:solidFill>
              <a:srgbClr val="B8A894"/>
            </a:solidFill>
            <a:ln cap="rnd">
              <a:noFill/>
              <a:prstDash val="sysDot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2343698" cy="598636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b="true" sz="1400" u="sng">
                  <a:solidFill>
                    <a:srgbClr val="FFFFFF"/>
                  </a:solidFill>
                  <a:latin typeface="Lazord Mono Bold"/>
                  <a:ea typeface="Lazord Mono Bold"/>
                  <a:cs typeface="Lazord Mono Bold"/>
                  <a:sym typeface="Lazord Mono Bold"/>
                </a:rPr>
                <a:t>Back to Agenda Page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0" y="2647511"/>
            <a:ext cx="8487595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R-squared Score: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935941" y="3600620"/>
            <a:ext cx="1425237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Linear Regression vs Lasso Regression on both training and test sets.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1766432" y="4377534"/>
            <a:ext cx="10828562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Key Insights: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-1347155" y="5677535"/>
            <a:ext cx="16230600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Discuss which model performed better.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Highlight how Lasso's regularization might help avoid overfitting but could lead to slightly lower performance on the test set.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6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2940346" y="7745372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9325213" y="0"/>
                </a:moveTo>
                <a:lnTo>
                  <a:pt x="0" y="0"/>
                </a:lnTo>
                <a:lnTo>
                  <a:pt x="0" y="3960298"/>
                </a:lnTo>
                <a:lnTo>
                  <a:pt x="9325213" y="3960298"/>
                </a:lnTo>
                <a:lnTo>
                  <a:pt x="9325213" y="0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64656"/>
            <a:ext cx="9805395" cy="1883722"/>
          </a:xfrm>
          <a:custGeom>
            <a:avLst/>
            <a:gdLst/>
            <a:ahLst/>
            <a:cxnLst/>
            <a:rect r="r" b="b" t="t" l="l"/>
            <a:pathLst>
              <a:path h="1883722" w="9805395">
                <a:moveTo>
                  <a:pt x="0" y="0"/>
                </a:moveTo>
                <a:lnTo>
                  <a:pt x="9805395" y="0"/>
                </a:lnTo>
                <a:lnTo>
                  <a:pt x="9805395" y="1883722"/>
                </a:lnTo>
                <a:lnTo>
                  <a:pt x="0" y="18837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0745" t="-30883" r="0" b="-5135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4793" y="950431"/>
            <a:ext cx="8413209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</a:pPr>
            <a:r>
              <a:rPr lang="en-US" b="true" sz="6500">
                <a:solidFill>
                  <a:srgbClr val="202020"/>
                </a:solidFill>
                <a:latin typeface="Roca One Ultra-Bold"/>
                <a:ea typeface="Roca One Ultra-Bold"/>
                <a:cs typeface="Roca One Ultra-Bold"/>
                <a:sym typeface="Roca One Ultra-Bold"/>
              </a:rPr>
              <a:t>Conclusion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1043371" y="-1217536"/>
            <a:ext cx="9325212" cy="3960297"/>
          </a:xfrm>
          <a:custGeom>
            <a:avLst/>
            <a:gdLst/>
            <a:ahLst/>
            <a:cxnLst/>
            <a:rect r="r" b="b" t="t" l="l"/>
            <a:pathLst>
              <a:path h="3960297" w="9325212">
                <a:moveTo>
                  <a:pt x="0" y="3960297"/>
                </a:moveTo>
                <a:lnTo>
                  <a:pt x="9325212" y="3960297"/>
                </a:lnTo>
                <a:lnTo>
                  <a:pt x="9325212" y="0"/>
                </a:lnTo>
                <a:lnTo>
                  <a:pt x="0" y="0"/>
                </a:lnTo>
                <a:lnTo>
                  <a:pt x="0" y="3960297"/>
                </a:lnTo>
                <a:close/>
              </a:path>
            </a:pathLst>
          </a:custGeom>
          <a:blipFill>
            <a:blip r:embed="rId2"/>
            <a:stretch>
              <a:fillRect l="0" t="-546" r="0" b="-6002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842518">
            <a:off x="15963714" y="386445"/>
            <a:ext cx="2591171" cy="2072937"/>
          </a:xfrm>
          <a:custGeom>
            <a:avLst/>
            <a:gdLst/>
            <a:ahLst/>
            <a:cxnLst/>
            <a:rect r="r" b="b" t="t" l="l"/>
            <a:pathLst>
              <a:path h="2072937" w="2591171">
                <a:moveTo>
                  <a:pt x="2591172" y="0"/>
                </a:moveTo>
                <a:lnTo>
                  <a:pt x="0" y="0"/>
                </a:lnTo>
                <a:lnTo>
                  <a:pt x="0" y="2072937"/>
                </a:lnTo>
                <a:lnTo>
                  <a:pt x="2591172" y="2072937"/>
                </a:lnTo>
                <a:lnTo>
                  <a:pt x="259117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766432" y="7505843"/>
            <a:ext cx="5590265" cy="2781157"/>
          </a:xfrm>
          <a:custGeom>
            <a:avLst/>
            <a:gdLst/>
            <a:ahLst/>
            <a:cxnLst/>
            <a:rect r="r" b="b" t="t" l="l"/>
            <a:pathLst>
              <a:path h="2781157" w="5590265">
                <a:moveTo>
                  <a:pt x="0" y="0"/>
                </a:moveTo>
                <a:lnTo>
                  <a:pt x="5590264" y="0"/>
                </a:lnTo>
                <a:lnTo>
                  <a:pt x="5590264" y="2781157"/>
                </a:lnTo>
                <a:lnTo>
                  <a:pt x="0" y="27811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152654" y="1028700"/>
            <a:ext cx="3106646" cy="755634"/>
            <a:chOff x="0" y="0"/>
            <a:chExt cx="2343698" cy="57006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43698" cy="570061"/>
            </a:xfrm>
            <a:custGeom>
              <a:avLst/>
              <a:gdLst/>
              <a:ahLst/>
              <a:cxnLst/>
              <a:rect r="r" b="b" t="t" l="l"/>
              <a:pathLst>
                <a:path h="570061" w="2343698">
                  <a:moveTo>
                    <a:pt x="74762" y="0"/>
                  </a:moveTo>
                  <a:lnTo>
                    <a:pt x="2268937" y="0"/>
                  </a:lnTo>
                  <a:cubicBezTo>
                    <a:pt x="2288765" y="0"/>
                    <a:pt x="2307780" y="7877"/>
                    <a:pt x="2321801" y="21897"/>
                  </a:cubicBezTo>
                  <a:cubicBezTo>
                    <a:pt x="2335821" y="35918"/>
                    <a:pt x="2343698" y="54934"/>
                    <a:pt x="2343698" y="74762"/>
                  </a:cubicBezTo>
                  <a:lnTo>
                    <a:pt x="2343698" y="495299"/>
                  </a:lnTo>
                  <a:cubicBezTo>
                    <a:pt x="2343698" y="536589"/>
                    <a:pt x="2310226" y="570061"/>
                    <a:pt x="2268937" y="570061"/>
                  </a:cubicBezTo>
                  <a:lnTo>
                    <a:pt x="74762" y="570061"/>
                  </a:lnTo>
                  <a:cubicBezTo>
                    <a:pt x="33472" y="570061"/>
                    <a:pt x="0" y="536589"/>
                    <a:pt x="0" y="495299"/>
                  </a:cubicBezTo>
                  <a:lnTo>
                    <a:pt x="0" y="74762"/>
                  </a:lnTo>
                  <a:cubicBezTo>
                    <a:pt x="0" y="33472"/>
                    <a:pt x="33472" y="0"/>
                    <a:pt x="74762" y="0"/>
                  </a:cubicBezTo>
                  <a:close/>
                </a:path>
              </a:pathLst>
            </a:custGeom>
            <a:solidFill>
              <a:srgbClr val="B8A894"/>
            </a:solidFill>
            <a:ln cap="rnd">
              <a:noFill/>
              <a:prstDash val="sysDot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2343698" cy="598636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  <a:r>
                <a:rPr lang="en-US" b="true" sz="1400" u="sng">
                  <a:solidFill>
                    <a:srgbClr val="FFFFFF"/>
                  </a:solidFill>
                  <a:latin typeface="Lazord Mono Bold"/>
                  <a:ea typeface="Lazord Mono Bold"/>
                  <a:cs typeface="Lazord Mono Bold"/>
                  <a:sym typeface="Lazord Mono Bold"/>
                </a:rPr>
                <a:t>Back to Agenda Page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0" y="2647511"/>
            <a:ext cx="848759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020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Summary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80534" y="3600620"/>
            <a:ext cx="16963191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Developed a</a:t>
            </a: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nd evaluated two regression models to predict car prices.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02020"/>
                </a:solidFill>
                <a:latin typeface="Canva Sans"/>
                <a:ea typeface="Canva Sans"/>
                <a:cs typeface="Canva Sans"/>
                <a:sym typeface="Canva Sans"/>
              </a:rPr>
              <a:t>Linear Regression performed [better/similarly] compared to Lasso Regression.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DAGSn2jLNN4</dc:identifier>
  <dcterms:modified xsi:type="dcterms:W3CDTF">2011-08-01T06:04:30Z</dcterms:modified>
  <cp:revision>1</cp:revision>
  <dc:title>Car Price Prediction</dc:title>
</cp:coreProperties>
</file>

<file path=docProps/thumbnail.jpeg>
</file>